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Manual da marca · Conecta Cnpjotas</a:t>
            </a:r>
          </a:p>
          <a:p/>
          <a:p>
            <a:r>
              <a:t>Uma referência para criar camisas, brindes, banners, posts e materiais de evento com consistência.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Como consultar</a:t>
            </a:r>
          </a:p>
          <a:p/>
          <a:p>
            <a:r>
              <a:t>Escolha o material, confira o ativo e a composição, ajuste para o formato final e valide com o fornecedor.</a:t>
            </a:r>
          </a:p>
          <a:p>
            <a:r>
              <a:t>A identidade parte das imagens e dos três PNGs enviados. Medidas, limites de aplicação e processos são recomendações iniciais de produção.</a:t>
            </a:r>
          </a:p>
          <a:p>
            <a:r>
              <a:t>O site oficial contextualiza o encontro de empreendedores, lideranças e marcas em Ibirité. A paleta e Montserrat seguem a definição do usuário.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Logotipo</a:t>
            </a:r>
          </a:p>
          <a:p/>
          <a:p>
            <a:r>
              <a:t>Usar a logo branca fornecida sobre azul-petróleo. Preservar o desenho, a proporção e a relação entre conecta e cnpjotas.</a:t>
            </a:r>
          </a:p>
          <a:p>
            <a:r>
              <a:t>Área livre proposta: ao menos 1× a altura das letras do descritor em todos os lados.</a:t>
            </a:r>
          </a:p>
          <a:p>
            <a:r>
              <a:t>Largura inicial para testes: 35 mm em impressão, 144 px no digital. Não é mínimo homologado: se o descritor não ficar legível, ampliar.</a:t>
            </a:r>
          </a:p>
          <a:p>
            <a:r>
              <a:t>Não inclinar, deformar, adicionar contorno, trocar a fonte ou alterar a cor do PNG. Para fundos claros, usar uma área azul de apoio e manter o respiro.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Símbolo circular</a:t>
            </a:r>
          </a:p>
          <a:p/>
          <a:p>
            <a:r>
              <a:t>Usar o círculo com laços exatamente como fornecido, mantendo o branco das linhas e a aparência do preenchimento.</a:t>
            </a:r>
          </a:p>
          <a:p>
            <a:r>
              <a:t>Aplicar como ponto de destaque em posts, frente de brindes ou detalhe de camisa. Não substituir a assinatura da marca.</a:t>
            </a:r>
          </a:p>
          <a:p>
            <a:r>
              <a:t>Como ponto de partida, manter respiro de 10% do diâmetro. Testar a separação entre linhas no tamanho final.</a:t>
            </a:r>
          </a:p>
          <a:p>
            <a:r>
              <a:t>Não redesenhar, extrair os laços, repetir como textura densa ou usar em uma cor sem arte específica aprovada.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Símbolo de direção</a:t>
            </a:r>
          </a:p>
          <a:p/>
          <a:p>
            <a:r>
              <a:t>Usar a seta original em lima, com sua orientação e proporções preservadas.</a:t>
            </a:r>
          </a:p>
          <a:p>
            <a:r>
              <a:t>Pode encerrar uma composição, acompanhar uma chamada ou aparecer nas costas de uma camisa.</a:t>
            </a:r>
          </a:p>
          <a:p>
            <a:r>
              <a:t>Respiro proposto: 10% da largura do símbolo. Evitar cortes nos pontos e nas curvas.</a:t>
            </a:r>
          </a:p>
          <a:p>
            <a:r>
              <a:t>Em sinalização funcional, uma seta convencional indica o caminho real; o símbolo de marca é apoio gráfico e não deve confundir a direção.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Paleta principal</a:t>
            </a:r>
          </a:p>
          <a:p/>
          <a:p>
            <a:r>
              <a:t>Azul-petróleo #154456 · RGB 21, 68, 86.</a:t>
            </a:r>
          </a:p>
          <a:p>
            <a:r>
              <a:t>Amarelo-lima #E0EF00 · RGB 224, 239, 0.</a:t>
            </a:r>
          </a:p>
          <a:p>
            <a:r>
              <a:t>Branco #FFFFFF · RGB 255, 255, 255.</a:t>
            </a:r>
          </a:p>
          <a:p>
            <a:r>
              <a:t>Cores amostradas da campanha; o círculo mantém as variações de seu arquivo original.</a:t>
            </a:r>
          </a:p>
          <a:p>
            <a:r>
              <a:t>Composição sugerida para campanha: 70% petróleo, 20% branco e 10% lima. Em materiais físicos, o acabamento pode exigir outra proporção.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Reprodução e contraste</a:t>
            </a:r>
          </a:p>
          <a:p/>
          <a:p>
            <a:r>
              <a:t>Usar branco sobre petróleo e petróleo sobre lima para informação. Não usar branco sobre lima nem lima sobre branco em textos.</a:t>
            </a:r>
          </a:p>
          <a:p>
            <a:r>
              <a:t>HEX/RGB são referências digitais. A conversão para CMYK depende do perfil da gráfica; não há Pantone ou receita de tinta homologados.</a:t>
            </a:r>
          </a:p>
          <a:p>
            <a:r>
              <a:t>Tecido, papel, plástico e metal alteram a percepção. Solicitar amostra ou prova física para validar o lima.</a:t>
            </a:r>
          </a:p>
          <a:p>
            <a:r>
              <a:t>O fornecedor deve confirmar número de cores, necessidade de base branca e compatibilidade do método com o substrato.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Tipografia</a:t>
            </a:r>
          </a:p>
          <a:p/>
          <a:p>
            <a:r>
              <a:t>Usar Montserrat Regular 400, Medium 500, Semibold 600 e Bold 700. A fonte não substitui o desenho do logotipo.</a:t>
            </a:r>
          </a:p>
          <a:p>
            <a:r>
              <a:t>Campanha digital: título 64/68 px, seção 32/40 px, corpo 16/24 px e legenda 12/18 px. Adaptar ao formato e conferir em tamanho real.</a:t>
            </a:r>
          </a:p>
          <a:p>
            <a:r>
              <a:t>Apresentações: corpo a partir de 24 pt. Impressos de leitura próxima: começar em 10–12 pt.</a:t>
            </a:r>
          </a:p>
          <a:p>
            <a:r>
              <a:t>Camisas e banners devem ser avaliados pela distância de leitura e área disponível. Preferir títulos curtos, sem detalhes finos.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Composição</a:t>
            </a:r>
          </a:p>
          <a:p/>
          <a:p>
            <a:r>
              <a:t>Uma informação principal, uma assinatura e um gesto gráfico dominante por face.</a:t>
            </a:r>
          </a:p>
          <a:p>
            <a:r>
              <a:t>Alinhar título, texto e logo. Evitar competição entre os dois símbolos e excesso de repetição.</a:t>
            </a:r>
          </a:p>
          <a:p>
            <a:r>
              <a:t>Separar área de corte, sangria e margem segura. As medidas finais são as do gabarito aprovado pelo fornecedor.</a:t>
            </a:r>
          </a:p>
          <a:p>
            <a:r>
              <a:t>A textura original tem 1280 × 720 px: usar para capas e telas; solicitar matriz maior para grandes formatos.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Camisas · frente e costas</a:t>
            </a:r>
          </a:p>
          <a:p/>
          <a:p>
            <a:r>
              <a:t>Proposta: camisa azul-petróleo, logo branca no peito e símbolo de direção em lima nas costas.</a:t>
            </a:r>
          </a:p>
          <a:p>
            <a:r>
              <a:t>Ponto de partida adulto: logo de 8–10 cm no peito; estampa de 24–28 cm nas costas. Confirmar grade, molde e gabarito antes da produção.</a:t>
            </a:r>
          </a:p>
          <a:p>
            <a:r>
              <a:t>Se usar o círculo, manter linhas e preenchimento completos; fazer teste de leitura e acabamento no tecido escolhido.</a:t>
            </a:r>
          </a:p>
          <a:p>
            <a:r>
              <a:t>Não atravessar costuras, gola ou dobras com a assinatura. Centralizar a estampa na peça vestida, não apenas na imagem do molde.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Produção têxtil</a:t>
            </a:r>
          </a:p>
          <a:p/>
          <a:p>
            <a:r>
              <a:t>Silk: boa opção para cores chapadas; separação e quantidade de telas devem ser definidas pelo fornecedor. O círculo exige avaliação de suas variações.</a:t>
            </a:r>
          </a:p>
          <a:p>
            <a:r>
              <a:t>DTF/transfer: avaliar preservação dos detalhes, toque, aderência e comportamento na lavagem em amostra física.</a:t>
            </a:r>
          </a:p>
          <a:p>
            <a:r>
              <a:t>Bordado: requer matriz própria. Testar legibilidade de cnpjotas, espessuras e distância entre pontos; ampliar se necessário.</a:t>
            </a:r>
          </a:p>
          <a:p>
            <a:r>
              <a:t>Aprovar peça-piloto com tecido, tinta/linha e tamanho final antes de liberar o lote.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Brindes</a:t>
            </a:r>
          </a:p>
          <a:p/>
          <a:p>
            <a:r>
              <a:t>Caneca ou copo: assinatura em área lisa; respeitar área útil, curvatura e distância da alça. Não assumir uma medida universal.</a:t>
            </a:r>
          </a:p>
          <a:p>
            <a:r>
              <a:t>Ecobag: logo em área de leitura e símbolo como destaque. Respeitar costuras, alças e movimentação do tecido.</a:t>
            </a:r>
          </a:p>
          <a:p>
            <a:r>
              <a:t>Caderno: logo no terço inferior e símbolo na capa, sem atravessar elástico, lombada ou dobra.</a:t>
            </a:r>
          </a:p>
          <a:p>
            <a:r>
              <a:t>Caneta, metal e gravação a laser: solicitar versão monocromática específica. Os PNGs coloridos/branco não são automaticamente arquivos de gravação.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Banners e sinalização</a:t>
            </a:r>
          </a:p>
          <a:p/>
          <a:p>
            <a:r>
              <a:t>Ordem de leitura: mensagem principal, informação prática e assinatura. Parceiros ficam em faixa própria, com respiro.</a:t>
            </a:r>
          </a:p>
          <a:p>
            <a:r>
              <a:t>Usar petróleo sólido sob informação crítica. Manter textos afastados de ilhós, canaletas, dobras e áreas de acabamento.</a:t>
            </a:r>
          </a:p>
          <a:p>
            <a:r>
              <a:t>Para roll-up, respeitar a zona que entra na base. Para lona, conferir reforço, ilhós e sangria no gabarito da gráfica.</a:t>
            </a:r>
          </a:p>
          <a:p>
            <a:r>
              <a:t>Dimensionar letras pela distância real de leitura. Testar uma faixa em escala 1:1; o fundo 1280 × 720 não é matriz para banner grande.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Posts e stories</a:t>
            </a:r>
          </a:p>
          <a:p/>
          <a:p>
            <a:r>
              <a:t>Feed proposto: 1080 × 1350 px, com margem interna de 64 px. Logo, título curto e um símbolo.</a:t>
            </a:r>
          </a:p>
          <a:p>
            <a:r>
              <a:t>Stories: 1080 × 1920 px; ponto de partida seguro de 72 px laterais, 250 px no topo e 320 px na base. Conferir prévia na plataforma.</a:t>
            </a:r>
          </a:p>
          <a:p>
            <a:r>
              <a:t>Carrossel: assunto na capa, um tópico por página e ação clara no encerramento.</a:t>
            </a:r>
          </a:p>
          <a:p>
            <a:r>
              <a:t>Usar fotografia autorizada e contraste alto. Exportar em sRGB e testar legibilidade no celular antes de publicar.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Outras aplicações</a:t>
            </a:r>
          </a:p>
          <a:p/>
          <a:p>
            <a:r>
              <a:t>Crachá: nome em destaque, identificação necessária e logo com respiro. Não expor dados sem necessidade.</a:t>
            </a:r>
          </a:p>
          <a:p>
            <a:r>
              <a:t>Credenciamento: destino + direção em superfície sólida. Símbolos decorativos não substituem orientação funcional.</a:t>
            </a:r>
          </a:p>
          <a:p>
            <a:r>
              <a:t>Backdrop: definir módulos e área de parceiros; testar enquadramento de fotografia para não cortar assinaturas.</a:t>
            </a:r>
          </a:p>
          <a:p>
            <a:r>
              <a:t>Apresentações: uma ideia por slide, fundo sólido em conteúdo denso e textura em aberturas.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Usos da identidade</a:t>
            </a:r>
          </a:p>
          <a:p/>
          <a:p>
            <a:r>
              <a:t>Preservar: proporção, orientação, transparência e cores dos três PNGs.</a:t>
            </a:r>
          </a:p>
          <a:p>
            <a:r>
              <a:t>Evitar: deformar a logo, recortar seus elementos, aplicar sombra, mudar o preenchimento do círculo ou girar a seta.</a:t>
            </a:r>
          </a:p>
          <a:p>
            <a:r>
              <a:t>Não aplicar logo branca sobre branco ou lima. Usar uma área azul de apoio quando o material for claro.</a:t>
            </a:r>
          </a:p>
          <a:p>
            <a:r>
              <a:t>Usar apenas um símbolo dominante por face. Não usar os símbolos isolados como substitutos da marca.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Pacote de produção</a:t>
            </a:r>
          </a:p>
          <a:p/>
          <a:p>
            <a:r>
              <a:t>PNG original: referência e aplicação raster, sempre com transparência preservada. Logo: área visível de 551 × 139 px dentro de arquivo 700 × 700 px.</a:t>
            </a:r>
          </a:p>
          <a:p>
            <a:r>
              <a:t>A 300 ppi, a largura visível da logo corresponde a cerca de 4,7 cm; isso é diagnóstico de resolução, não regra universal de produção. Para ampliações, obter vetor oficial.</a:t>
            </a:r>
          </a:p>
          <a:p>
            <a:r>
              <a:t>Símbolo circular: área visível de aproximadamente 528 × 528 px; direção: aproximadamente 699 × 696 px.</a:t>
            </a:r>
          </a:p>
          <a:p>
            <a:r>
              <a:t>PowerPoint: textos e formas editáveis; logos e símbolos continuam sendo PNG. PPTX e templates são referências de composição, não matrizes prontas para fabricação.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Checklist de produção</a:t>
            </a:r>
          </a:p>
          <a:p/>
          <a:p>
            <a:r>
              <a:t>Confirmar texto, dados, formato, medidas e quantidade.</a:t>
            </a:r>
          </a:p>
          <a:p>
            <a:r>
              <a:t>Receber o gabarito e definir material, acabamento, método e número de cores.</a:t>
            </a:r>
          </a:p>
          <a:p>
            <a:r>
              <a:t>Conferir proporção da marca, área segura, resolução e legibilidade.</a:t>
            </a:r>
          </a:p>
          <a:p>
            <a:r>
              <a:t>Aprovar prova física ou peça-piloto no tamanho final.</a:t>
            </a:r>
          </a:p>
          <a:p>
            <a:r>
              <a:t>Checar direitos de imagem, destino dos links e leitura do QR code.</a:t>
            </a:r>
          </a:p>
          <a:p>
            <a:r>
              <a:t>Liberar a produção com versão e data registradas.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Voz da marca</a:t>
            </a:r>
          </a:p>
          <a:p/>
          <a:p>
            <a:r>
              <a:t>Preferir frases curtas, verbos ativos e chamadas concretas: Confira a programação; Conecte ideias; Fortaleça seu negócio.</a:t>
            </a:r>
          </a:p>
          <a:p>
            <a:r>
              <a:t>Evitar jargões, informações sem confirmação e promessas de resultado garantido.</a:t>
            </a:r>
          </a:p>
          <a:p>
            <a:r>
              <a:t>Referência de contexto: conectacnpjotas.com, consultado em 30/10/2026. O site apresenta um evento de empreendedorismo, cultura e inovação em Ibirité.</a:t>
            </a:r>
          </a:p>
          <a:p>
            <a:r>
              <a:t>A identidade deste manual segue as imagens e decisões fornecidas pelo usuário; o site não substitui esses ativos.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Manual da marca · Versão 2.0</a:t>
            </a:r>
          </a:p>
          <a:p/>
          <a:p>
            <a:r>
              <a:t>Logo, símbolos, cores e Montserrat formam o ponto de partida.</a:t>
            </a:r>
          </a:p>
          <a:p>
            <a:r>
              <a:t>As aplicações são propostas visuais: confirmar gabaritos, arte vetorial e provas antes da fabricação.</a:t>
            </a:r>
          </a:p>
          <a:p>
            <a:r>
              <a:t>Manter o manual, os templates e os arquivos da marca na mesma versão.</a:t>
            </a:r>
          </a:p>
          <a:p>
            <a:r>
              <a:t>Conecta Cnpjotas · Outubro de 2026</a:t>
            </a:r>
          </a:p>
          <a:p/>
          <a:p>
            <a:r>
              <a:t>Ativos: PNGs originais enviados pelo usuário. Recomendações de produção propostas; confirmar gabaritos e prova física. Contexto: https://conectacnpjotas.com/ (30/10/2026). Montserrat precisa estar instalada; fonte não incorporada.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445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undo-ofici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3"/>
          <a:srcRect l="7429" t="36143" r="13857" b="44000"/>
          <a:stretch>
            <a:fillRect/>
          </a:stretch>
        </p:blipFill>
        <p:spPr>
          <a:xfrm>
            <a:off x="640080" y="502920"/>
            <a:ext cx="1920240" cy="4844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828800"/>
            <a:ext cx="7132320" cy="2011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4800" b="1">
                <a:solidFill>
                  <a:srgbClr val="FFFFFF"/>
                </a:solidFill>
                <a:latin typeface="Montserrat"/>
              </a:defRPr>
            </a:pPr>
            <a:r>
              <a:t>Uma marca. Muitas conexões.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977639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2000" b="0">
                <a:solidFill>
                  <a:srgbClr val="E0EF00"/>
                </a:solidFill>
                <a:latin typeface="Montserrat"/>
              </a:defRPr>
            </a:pPr>
            <a:r>
              <a:t>Manual da marca · Conecta Cnpjotas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754880"/>
            <a:ext cx="68580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FFFFFF"/>
                </a:solidFill>
                <a:latin typeface="Montserrat"/>
              </a:defRPr>
            </a:pPr>
            <a:r>
              <a:t>Uma referência para criar camisas, brindes, banners, posts e materiais de evento com consistência.</a:t>
            </a:r>
          </a:p>
        </p:txBody>
      </p:sp>
      <p:pic>
        <p:nvPicPr>
          <p:cNvPr id="7" name="Picture 6" descr="simbolo-conexao.png"/>
          <p:cNvPicPr>
            <a:picLocks noChangeAspect="1"/>
          </p:cNvPicPr>
          <p:nvPr/>
        </p:nvPicPr>
        <p:blipFill>
          <a:blip r:embed="rId4"/>
          <a:srcRect l="12286" t="12286" r="12286" b="12286"/>
          <a:stretch>
            <a:fillRect/>
          </a:stretch>
        </p:blipFill>
        <p:spPr>
          <a:xfrm>
            <a:off x="8321040" y="1325880"/>
            <a:ext cx="2743200" cy="2743200"/>
          </a:xfrm>
          <a:prstGeom prst="rect">
            <a:avLst/>
          </a:prstGeom>
        </p:spPr>
      </p:pic>
      <p:pic>
        <p:nvPicPr>
          <p:cNvPr id="8" name="Picture 7" descr="simbolo-direcao.png"/>
          <p:cNvPicPr>
            <a:picLocks noChangeAspect="1"/>
          </p:cNvPicPr>
          <p:nvPr/>
        </p:nvPicPr>
        <p:blipFill>
          <a:blip r:embed="rId5"/>
          <a:srcRect t="571" r="143"/>
          <a:stretch>
            <a:fillRect/>
          </a:stretch>
        </p:blipFill>
        <p:spPr>
          <a:xfrm>
            <a:off x="9692640" y="4069080"/>
            <a:ext cx="1463040" cy="14567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FFFFFF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E0EF00"/>
                </a:solidFill>
                <a:latin typeface="Montserrat"/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COMO CONSULTAR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O guia de quem coloca a marca no mundo.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Escolha o material, confira o ativo e a composição, ajuste para o formato final e valide com o fornecedor.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A identidade parte das imagens e dos três PNGs enviados. Medidas, limites de aplicação e processos são recomendações iniciais de produção.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O site oficial contextualiza o encontro de empreendedores, lideranças e marcas em Ibirité. A paleta e Montserrat seguem a definição do usuário.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514600"/>
            <a:ext cx="4572000" cy="301752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1188720" y="2788920"/>
            <a:ext cx="1463040" cy="3690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88720" y="3474720"/>
            <a:ext cx="27432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200" b="1">
                <a:solidFill>
                  <a:srgbClr val="FFFFFF"/>
                </a:solidFill>
                <a:latin typeface="Montserrat"/>
              </a:defRPr>
            </a:pPr>
            <a:r>
              <a:t>Criar.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3200" b="1">
                <a:solidFill>
                  <a:srgbClr val="FFFFFF"/>
                </a:solidFill>
                <a:latin typeface="Montserrat"/>
              </a:defRPr>
            </a:pPr>
            <a:r>
              <a:t>Conectar.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3200" b="1">
                <a:solidFill>
                  <a:srgbClr val="FFFFFF"/>
                </a:solidFill>
                <a:latin typeface="Montserrat"/>
              </a:defRPr>
            </a:pPr>
            <a:r>
              <a:t>Produzir.</a:t>
            </a:r>
          </a:p>
        </p:txBody>
      </p:sp>
      <p:pic>
        <p:nvPicPr>
          <p:cNvPr id="11" name="Picture 10" descr="simbolo-direcao.png"/>
          <p:cNvPicPr>
            <a:picLocks noChangeAspect="1"/>
          </p:cNvPicPr>
          <p:nvPr/>
        </p:nvPicPr>
        <p:blipFill>
          <a:blip r:embed="rId3"/>
          <a:srcRect t="571" r="143"/>
          <a:stretch>
            <a:fillRect/>
          </a:stretch>
        </p:blipFill>
        <p:spPr>
          <a:xfrm>
            <a:off x="4023360" y="4251960"/>
            <a:ext cx="1005840" cy="100152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LOGOTIPO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Uma assinatura. Sempre inteira.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Usar a logo branca fornecida sobre azul-petróleo. Preservar o desenho, a proporção e a relação entre conecta e cnpjotas.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Área livre proposta: ao menos 1× a altura das letras do descritor em todos os lados.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Largura inicial para testes: 35 mm em impressão, 144 px no digital. Não é mínimo homologado: se o descritor não ficar legível, ampliar.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Não inclinar, deformar, adicionar contorno, trocar a fonte ou alterar a cor do PNG. Para fundos claros, usar uma área azul de apoio e manter o respiro.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606040"/>
            <a:ext cx="4572000" cy="246888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1417320" y="3383280"/>
            <a:ext cx="3474720" cy="8765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60120" y="5440680"/>
            <a:ext cx="45720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200" b="0">
                <a:solidFill>
                  <a:srgbClr val="4D6872"/>
                </a:solidFill>
                <a:latin typeface="Montserrat"/>
              </a:defRPr>
            </a:pPr>
            <a:r>
              <a:t>PNG original · assinatura branca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SÍMBOLO CIRCULAR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Conexão que ganha forma.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Usar o círculo com laços exatamente como fornecido, mantendo o branco das linhas e a aparência do preenchimento.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Aplicar como ponto de destaque em posts, frente de brindes ou detalhe de camisa. Não substituir a assinatura da marca.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Como ponto de partida, manter respiro de 10% do diâmetro. Testar a separação entre linhas no tamanho final.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Não redesenhar, extrair os laços, repetir como textura densa ou usar em uma cor sem arte específica aprovada.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487168"/>
            <a:ext cx="4572000" cy="31089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simbolo-conexao.png"/>
          <p:cNvPicPr>
            <a:picLocks noChangeAspect="1"/>
          </p:cNvPicPr>
          <p:nvPr/>
        </p:nvPicPr>
        <p:blipFill>
          <a:blip r:embed="rId3"/>
          <a:srcRect l="12286" t="12286" r="12286" b="12286"/>
          <a:stretch>
            <a:fillRect/>
          </a:stretch>
        </p:blipFill>
        <p:spPr>
          <a:xfrm>
            <a:off x="1874519" y="2761488"/>
            <a:ext cx="2560320" cy="25603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SÍMBOLO DE DIREÇÃO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Energia para seguir em frente.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Usar a seta original em lima, com sua orientação e proporções preservadas.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Pode encerrar uma composição, acompanhar uma chamada ou aparecer nas costas de uma camisa.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Respiro proposto: 10% da largura do símbolo. Evitar cortes nos pontos e nas curvas.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Em sinalização funcional, uma seta convencional indica o caminho real; o símbolo de marca é apoio gráfico e não deve confundir a direção.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487168"/>
            <a:ext cx="4572000" cy="31089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simbolo-direcao.png"/>
          <p:cNvPicPr>
            <a:picLocks noChangeAspect="1"/>
          </p:cNvPicPr>
          <p:nvPr/>
        </p:nvPicPr>
        <p:blipFill>
          <a:blip r:embed="rId3"/>
          <a:srcRect t="571" r="143"/>
          <a:stretch>
            <a:fillRect/>
          </a:stretch>
        </p:blipFill>
        <p:spPr>
          <a:xfrm>
            <a:off x="1874519" y="2761488"/>
            <a:ext cx="2560320" cy="254933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PALETA PRINCIPAL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Petróleo. Lima. Respiro.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Azul-petróleo #154456 · RGB 21, 68, 86.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Amarelo-lima #E0EF00 · RGB 224, 239, 0.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Branco #FFFFFF · RGB 255, 255, 255.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Cores amostradas da campanha; o círculo mantém as variações de seu arquivo original.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Composição sugerida para campanha: 70% petróleo, 20% branco e 10% lima. Em materiais físicos, o acabamento pode exigir outra proporção.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2560320"/>
            <a:ext cx="4480560" cy="77724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15568" y="2743200"/>
            <a:ext cx="40233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800" b="1">
                <a:solidFill>
                  <a:srgbClr val="FFFFFF"/>
                </a:solidFill>
                <a:latin typeface="Montserrat"/>
              </a:defRPr>
            </a:pPr>
            <a:r>
              <a:t>Petróleo   #154456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3520439"/>
            <a:ext cx="4480560" cy="777240"/>
          </a:xfrm>
          <a:prstGeom prst="roundRect">
            <a:avLst>
              <a:gd name="adj" fmla="val 7000"/>
            </a:avLst>
          </a:prstGeom>
          <a:solidFill>
            <a:srgbClr val="E0E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15568" y="3703320"/>
            <a:ext cx="40233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800" b="1">
                <a:solidFill>
                  <a:srgbClr val="154456"/>
                </a:solidFill>
                <a:latin typeface="Montserrat"/>
              </a:defRPr>
            </a:pPr>
            <a:r>
              <a:t>Lima   #E0EF00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4480560"/>
            <a:ext cx="4480560" cy="7772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15568" y="4663440"/>
            <a:ext cx="40233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800" b="1">
                <a:solidFill>
                  <a:srgbClr val="154456"/>
                </a:solidFill>
                <a:latin typeface="Montserrat"/>
              </a:defRPr>
            </a:pPr>
            <a:r>
              <a:t>Branco   #FFFFFF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REPRODUÇÃO E CONTRASTE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Cor na tela. Cor na matéria.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Usar branco sobre petróleo e petróleo sobre lima para informação. Não usar branco sobre lima nem lima sobre branco em textos.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HEX/RGB são referências digitais. A conversão para CMYK depende do perfil da gráfica; não há Pantone ou receita de tinta homologados.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Tecido, papel, plástico e metal alteram a percepção. Solicitar amostra ou prova física para validar o lima.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O fornecedor deve confirmar número de cores, necessidade de base branca e compatibilidade do método com o substrato.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2560320"/>
            <a:ext cx="4480560" cy="77724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15568" y="2743200"/>
            <a:ext cx="40233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800" b="1">
                <a:solidFill>
                  <a:srgbClr val="FFFFFF"/>
                </a:solidFill>
                <a:latin typeface="Montserrat"/>
              </a:defRPr>
            </a:pPr>
            <a:r>
              <a:t>Petróleo   #154456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3520439"/>
            <a:ext cx="4480560" cy="777240"/>
          </a:xfrm>
          <a:prstGeom prst="roundRect">
            <a:avLst>
              <a:gd name="adj" fmla="val 7000"/>
            </a:avLst>
          </a:prstGeom>
          <a:solidFill>
            <a:srgbClr val="E0E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15568" y="3703320"/>
            <a:ext cx="40233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800" b="1">
                <a:solidFill>
                  <a:srgbClr val="154456"/>
                </a:solidFill>
                <a:latin typeface="Montserrat"/>
              </a:defRPr>
            </a:pPr>
            <a:r>
              <a:t>Lima   #E0EF00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4480560"/>
            <a:ext cx="4480560" cy="7772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15568" y="4663440"/>
            <a:ext cx="402336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800" b="1">
                <a:solidFill>
                  <a:srgbClr val="154456"/>
                </a:solidFill>
                <a:latin typeface="Montserrat"/>
              </a:defRPr>
            </a:pPr>
            <a:r>
              <a:t>Branco   #FFFFFF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TIPOGRAFIA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Montserrat. Em todas as vozes.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Usar Montserrat Regular 400, Medium 500, Semibold 600 e Bold 700. A fonte não substitui o desenho do logotipo.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Campanha digital: título 64/68 px, seção 32/40 px, corpo 16/24 px e legenda 12/18 px. Adaptar ao formato e conferir em tamanho real.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Apresentações: corpo a partir de 24 pt. Impressos de leitura próxima: começar em 10–12 pt.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Camisas e banners devem ser avaliados pela distância de leitura e área disponível. Preferir títulos curtos, sem detalhes finos.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468880"/>
            <a:ext cx="429768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9600" b="1">
                <a:solidFill>
                  <a:srgbClr val="154456"/>
                </a:solidFill>
                <a:latin typeface="Montserrat"/>
              </a:defRPr>
            </a:pPr>
            <a:r>
              <a:t>Aa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69080"/>
            <a:ext cx="42976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000" b="1">
                <a:solidFill>
                  <a:srgbClr val="154456"/>
                </a:solidFill>
                <a:latin typeface="Montserrat"/>
              </a:defRPr>
            </a:pPr>
            <a:r>
              <a:t>Montserrat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754880"/>
            <a:ext cx="42976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900" b="0">
                <a:solidFill>
                  <a:srgbClr val="4D6872"/>
                </a:solidFill>
                <a:latin typeface="Montserrat"/>
              </a:defRPr>
            </a:pPr>
            <a:r>
              <a:t>Regular · Medium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900" b="0">
                <a:solidFill>
                  <a:srgbClr val="4D6872"/>
                </a:solidFill>
                <a:latin typeface="Montserrat"/>
              </a:defRPr>
            </a:pPr>
            <a:r>
              <a:t>Semibold · Bold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COMPOSIÇÃO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O espaço faz a marca aparecer.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Uma informação principal, uma assinatura e um gesto gráfico dominante por face.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Alinhar título, texto e logo. Evitar competição entre os dois símbolos e excesso de repetição.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Separar área de corte, sangria e margem segura. As medidas finais são as do gabarito aprovado pelo fornecedor.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A textura original tem 1280 × 720 px: usar para capas e telas; solicitar matriz maior para grandes formatos.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514600"/>
            <a:ext cx="4572000" cy="301752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1188720" y="2788920"/>
            <a:ext cx="1463040" cy="3690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88720" y="3474720"/>
            <a:ext cx="27432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200" b="1">
                <a:solidFill>
                  <a:srgbClr val="FFFFFF"/>
                </a:solidFill>
                <a:latin typeface="Montserrat"/>
              </a:defRPr>
            </a:pPr>
            <a:r>
              <a:t>Criar.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3200" b="1">
                <a:solidFill>
                  <a:srgbClr val="FFFFFF"/>
                </a:solidFill>
                <a:latin typeface="Montserrat"/>
              </a:defRPr>
            </a:pPr>
            <a:r>
              <a:t>Conectar.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3200" b="1">
                <a:solidFill>
                  <a:srgbClr val="FFFFFF"/>
                </a:solidFill>
                <a:latin typeface="Montserrat"/>
              </a:defRPr>
            </a:pPr>
            <a:r>
              <a:t>Produzir.</a:t>
            </a:r>
          </a:p>
        </p:txBody>
      </p:sp>
      <p:pic>
        <p:nvPicPr>
          <p:cNvPr id="11" name="Picture 10" descr="simbolo-direcao.png"/>
          <p:cNvPicPr>
            <a:picLocks noChangeAspect="1"/>
          </p:cNvPicPr>
          <p:nvPr/>
        </p:nvPicPr>
        <p:blipFill>
          <a:blip r:embed="rId3"/>
          <a:srcRect t="571" r="143"/>
          <a:stretch>
            <a:fillRect/>
          </a:stretch>
        </p:blipFill>
        <p:spPr>
          <a:xfrm>
            <a:off x="4023360" y="4251960"/>
            <a:ext cx="1005840" cy="100152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CAMISAS · FRENTE E COSTAS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Vestir a conexão.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Proposta: camisa azul-petróleo, logo branca no peito e símbolo de direção em lima nas costas.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Ponto de partida adulto: logo de 8–10 cm no peito; estampa de 24–28 cm nas costas. Confirmar grade, molde e gabarito antes da produção.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Se usar o círculo, manter linhas e preenchimento completos; fazer teste de leitura e acabamento no tecido escolhido.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Não atravessar costuras, gola ou dobras com a assinatura. Centralizar a estampa na peça vestida, não apenas na imagem do molde.</a:t>
            </a:r>
          </a:p>
        </p:txBody>
      </p:sp>
      <p:sp>
        <p:nvSpPr>
          <p:cNvPr id="8" name="Freeform 7"/>
          <p:cNvSpPr/>
          <p:nvPr/>
        </p:nvSpPr>
        <p:spPr>
          <a:xfrm>
            <a:off x="914400" y="2834640"/>
            <a:ext cx="2011680" cy="2313432"/>
          </a:xfrm>
          <a:custGeom>
            <a:avLst/>
            <a:gdLst/>
            <a:ahLst/>
            <a:cxnLst/>
            <a:rect l="l" t="t" r="r" b="b"/>
            <a:pathLst>
              <a:path w="1000" h="1150">
                <a:moveTo>
                  <a:pt x="260" y="0"/>
                </a:moveTo>
                <a:lnTo>
                  <a:pt x="380" y="0"/>
                </a:lnTo>
                <a:lnTo>
                  <a:pt x="420" y="45"/>
                </a:lnTo>
                <a:lnTo>
                  <a:pt x="580" y="45"/>
                </a:lnTo>
                <a:lnTo>
                  <a:pt x="620" y="0"/>
                </a:lnTo>
                <a:lnTo>
                  <a:pt x="740" y="0"/>
                </a:lnTo>
                <a:lnTo>
                  <a:pt x="1000" y="170"/>
                </a:lnTo>
                <a:lnTo>
                  <a:pt x="870" y="380"/>
                </a:lnTo>
                <a:lnTo>
                  <a:pt x="770" y="310"/>
                </a:lnTo>
                <a:lnTo>
                  <a:pt x="770" y="1150"/>
                </a:lnTo>
                <a:lnTo>
                  <a:pt x="230" y="1150"/>
                </a:lnTo>
                <a:lnTo>
                  <a:pt x="230" y="310"/>
                </a:lnTo>
                <a:lnTo>
                  <a:pt x="130" y="380"/>
                </a:lnTo>
                <a:lnTo>
                  <a:pt x="0" y="170"/>
                </a:lnTo>
                <a:close/>
              </a:path>
            </a:pathLst>
          </a:cu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1880006" y="3412998"/>
            <a:ext cx="502920" cy="1268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80160" y="5294376"/>
            <a:ext cx="12801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900" b="0">
                <a:solidFill>
                  <a:srgbClr val="4D6872"/>
                </a:solidFill>
                <a:latin typeface="Montserrat"/>
              </a:defRPr>
            </a:pPr>
            <a:r>
              <a:t>FRENTE</a:t>
            </a:r>
          </a:p>
        </p:txBody>
      </p:sp>
      <p:sp>
        <p:nvSpPr>
          <p:cNvPr id="11" name="Freeform 10"/>
          <p:cNvSpPr/>
          <p:nvPr/>
        </p:nvSpPr>
        <p:spPr>
          <a:xfrm>
            <a:off x="3291840" y="2834640"/>
            <a:ext cx="2011680" cy="2313432"/>
          </a:xfrm>
          <a:custGeom>
            <a:avLst/>
            <a:gdLst/>
            <a:ahLst/>
            <a:cxnLst/>
            <a:rect l="l" t="t" r="r" b="b"/>
            <a:pathLst>
              <a:path w="1000" h="1150">
                <a:moveTo>
                  <a:pt x="260" y="0"/>
                </a:moveTo>
                <a:lnTo>
                  <a:pt x="380" y="0"/>
                </a:lnTo>
                <a:lnTo>
                  <a:pt x="420" y="45"/>
                </a:lnTo>
                <a:lnTo>
                  <a:pt x="580" y="45"/>
                </a:lnTo>
                <a:lnTo>
                  <a:pt x="620" y="0"/>
                </a:lnTo>
                <a:lnTo>
                  <a:pt x="740" y="0"/>
                </a:lnTo>
                <a:lnTo>
                  <a:pt x="1000" y="170"/>
                </a:lnTo>
                <a:lnTo>
                  <a:pt x="870" y="380"/>
                </a:lnTo>
                <a:lnTo>
                  <a:pt x="770" y="310"/>
                </a:lnTo>
                <a:lnTo>
                  <a:pt x="770" y="1150"/>
                </a:lnTo>
                <a:lnTo>
                  <a:pt x="230" y="1150"/>
                </a:lnTo>
                <a:lnTo>
                  <a:pt x="230" y="310"/>
                </a:lnTo>
                <a:lnTo>
                  <a:pt x="130" y="380"/>
                </a:lnTo>
                <a:lnTo>
                  <a:pt x="0" y="170"/>
                </a:lnTo>
                <a:close/>
              </a:path>
            </a:pathLst>
          </a:cu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imbolo-direcao.png"/>
          <p:cNvPicPr>
            <a:picLocks noChangeAspect="1"/>
          </p:cNvPicPr>
          <p:nvPr/>
        </p:nvPicPr>
        <p:blipFill>
          <a:blip r:embed="rId3"/>
          <a:srcRect t="571" r="143"/>
          <a:stretch>
            <a:fillRect/>
          </a:stretch>
        </p:blipFill>
        <p:spPr>
          <a:xfrm>
            <a:off x="3975811" y="3528669"/>
            <a:ext cx="683971" cy="681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57600" y="5294376"/>
            <a:ext cx="12801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900" b="0">
                <a:solidFill>
                  <a:srgbClr val="4D6872"/>
                </a:solidFill>
                <a:latin typeface="Montserrat"/>
              </a:defRPr>
            </a:pPr>
            <a:r>
              <a:t>COSTAS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PRODUÇÃO TÊXTIL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Escolher a técnica faz parte do design.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Silk: boa opção para cores chapadas; separação e quantidade de telas devem ser definidas pelo fornecedor. O círculo exige avaliação de suas variações.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DTF/transfer: avaliar preservação dos detalhes, toque, aderência e comportamento na lavagem em amostra física.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Bordado: requer matriz própria. Testar legibilidade de cnpjotas, espessuras e distância entre pontos; ampliar se necessário.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Aprovar peça-piloto com tecido, tinta/linha e tamanho final antes de liberar o lote.</a:t>
            </a:r>
          </a:p>
        </p:txBody>
      </p:sp>
      <p:sp>
        <p:nvSpPr>
          <p:cNvPr id="8" name="Freeform 7"/>
          <p:cNvSpPr/>
          <p:nvPr/>
        </p:nvSpPr>
        <p:spPr>
          <a:xfrm>
            <a:off x="914400" y="2834640"/>
            <a:ext cx="2011680" cy="2313432"/>
          </a:xfrm>
          <a:custGeom>
            <a:avLst/>
            <a:gdLst/>
            <a:ahLst/>
            <a:cxnLst/>
            <a:rect l="l" t="t" r="r" b="b"/>
            <a:pathLst>
              <a:path w="1000" h="1150">
                <a:moveTo>
                  <a:pt x="260" y="0"/>
                </a:moveTo>
                <a:lnTo>
                  <a:pt x="380" y="0"/>
                </a:lnTo>
                <a:lnTo>
                  <a:pt x="420" y="45"/>
                </a:lnTo>
                <a:lnTo>
                  <a:pt x="580" y="45"/>
                </a:lnTo>
                <a:lnTo>
                  <a:pt x="620" y="0"/>
                </a:lnTo>
                <a:lnTo>
                  <a:pt x="740" y="0"/>
                </a:lnTo>
                <a:lnTo>
                  <a:pt x="1000" y="170"/>
                </a:lnTo>
                <a:lnTo>
                  <a:pt x="870" y="380"/>
                </a:lnTo>
                <a:lnTo>
                  <a:pt x="770" y="310"/>
                </a:lnTo>
                <a:lnTo>
                  <a:pt x="770" y="1150"/>
                </a:lnTo>
                <a:lnTo>
                  <a:pt x="230" y="1150"/>
                </a:lnTo>
                <a:lnTo>
                  <a:pt x="230" y="310"/>
                </a:lnTo>
                <a:lnTo>
                  <a:pt x="130" y="380"/>
                </a:lnTo>
                <a:lnTo>
                  <a:pt x="0" y="170"/>
                </a:lnTo>
                <a:close/>
              </a:path>
            </a:pathLst>
          </a:cu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1880006" y="3412998"/>
            <a:ext cx="502920" cy="1268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80160" y="5294376"/>
            <a:ext cx="12801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900" b="0">
                <a:solidFill>
                  <a:srgbClr val="4D6872"/>
                </a:solidFill>
                <a:latin typeface="Montserrat"/>
              </a:defRPr>
            </a:pPr>
            <a:r>
              <a:t>FRENTE</a:t>
            </a:r>
          </a:p>
        </p:txBody>
      </p:sp>
      <p:sp>
        <p:nvSpPr>
          <p:cNvPr id="11" name="Freeform 10"/>
          <p:cNvSpPr/>
          <p:nvPr/>
        </p:nvSpPr>
        <p:spPr>
          <a:xfrm>
            <a:off x="3291840" y="2834640"/>
            <a:ext cx="2011680" cy="2313432"/>
          </a:xfrm>
          <a:custGeom>
            <a:avLst/>
            <a:gdLst/>
            <a:ahLst/>
            <a:cxnLst/>
            <a:rect l="l" t="t" r="r" b="b"/>
            <a:pathLst>
              <a:path w="1000" h="1150">
                <a:moveTo>
                  <a:pt x="260" y="0"/>
                </a:moveTo>
                <a:lnTo>
                  <a:pt x="380" y="0"/>
                </a:lnTo>
                <a:lnTo>
                  <a:pt x="420" y="45"/>
                </a:lnTo>
                <a:lnTo>
                  <a:pt x="580" y="45"/>
                </a:lnTo>
                <a:lnTo>
                  <a:pt x="620" y="0"/>
                </a:lnTo>
                <a:lnTo>
                  <a:pt x="740" y="0"/>
                </a:lnTo>
                <a:lnTo>
                  <a:pt x="1000" y="170"/>
                </a:lnTo>
                <a:lnTo>
                  <a:pt x="870" y="380"/>
                </a:lnTo>
                <a:lnTo>
                  <a:pt x="770" y="310"/>
                </a:lnTo>
                <a:lnTo>
                  <a:pt x="770" y="1150"/>
                </a:lnTo>
                <a:lnTo>
                  <a:pt x="230" y="1150"/>
                </a:lnTo>
                <a:lnTo>
                  <a:pt x="230" y="310"/>
                </a:lnTo>
                <a:lnTo>
                  <a:pt x="130" y="380"/>
                </a:lnTo>
                <a:lnTo>
                  <a:pt x="0" y="170"/>
                </a:lnTo>
                <a:close/>
              </a:path>
            </a:pathLst>
          </a:cu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imbolo-direcao.png"/>
          <p:cNvPicPr>
            <a:picLocks noChangeAspect="1"/>
          </p:cNvPicPr>
          <p:nvPr/>
        </p:nvPicPr>
        <p:blipFill>
          <a:blip r:embed="rId3"/>
          <a:srcRect t="571" r="143"/>
          <a:stretch>
            <a:fillRect/>
          </a:stretch>
        </p:blipFill>
        <p:spPr>
          <a:xfrm>
            <a:off x="3975811" y="3528669"/>
            <a:ext cx="683971" cy="68103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57600" y="5294376"/>
            <a:ext cx="128016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900" b="0">
                <a:solidFill>
                  <a:srgbClr val="4D6872"/>
                </a:solidFill>
                <a:latin typeface="Montserrat"/>
              </a:defRPr>
            </a:pPr>
            <a:r>
              <a:t>COSTAS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BRINDES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Pequenos objetos. Presença consistente.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Caneca ou copo: assinatura em área lisa; respeitar área útil, curvatura e distância da alça. Não assumir uma medida universal.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Ecobag: logo em área de leitura e símbolo como destaque. Respeitar costuras, alças e movimentação do tecido.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Caderno: logo no terço inferior e símbolo na capa, sem atravessar elástico, lombada ou dobra.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Caneta, metal e gravação a laser: solicitar versão monocromática específica. Os PNGs coloridos/branco não são automaticamente arquivos de gravação.</a:t>
            </a:r>
          </a:p>
        </p:txBody>
      </p:sp>
      <p:sp>
        <p:nvSpPr>
          <p:cNvPr id="8" name="Rectangle 7"/>
          <p:cNvSpPr/>
          <p:nvPr/>
        </p:nvSpPr>
        <p:spPr>
          <a:xfrm>
            <a:off x="960120" y="2926080"/>
            <a:ext cx="2103120" cy="2377440"/>
          </a:xfrm>
          <a:prstGeom prst="rect">
            <a:avLst/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simbolo-conexao.png"/>
          <p:cNvPicPr>
            <a:picLocks noChangeAspect="1"/>
          </p:cNvPicPr>
          <p:nvPr/>
        </p:nvPicPr>
        <p:blipFill>
          <a:blip r:embed="rId3"/>
          <a:srcRect l="12286" t="12286" r="12286" b="12286"/>
          <a:stretch>
            <a:fillRect/>
          </a:stretch>
        </p:blipFill>
        <p:spPr>
          <a:xfrm>
            <a:off x="1508760" y="3337560"/>
            <a:ext cx="1005840" cy="1005840"/>
          </a:xfrm>
          <a:prstGeom prst="rect">
            <a:avLst/>
          </a:prstGeom>
        </p:spPr>
      </p:pic>
      <p:pic>
        <p:nvPicPr>
          <p:cNvPr id="10" name="Picture 9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1417320" y="4663440"/>
            <a:ext cx="1188720" cy="29987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325880" y="2606040"/>
            <a:ext cx="201168" cy="502920"/>
          </a:xfrm>
          <a:prstGeom prst="rect">
            <a:avLst/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423160" y="2606040"/>
            <a:ext cx="201168" cy="502920"/>
          </a:xfrm>
          <a:prstGeom prst="rect">
            <a:avLst/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474720" y="2651760"/>
            <a:ext cx="1737360" cy="278892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simbolo-direcao.png"/>
          <p:cNvPicPr>
            <a:picLocks noChangeAspect="1"/>
          </p:cNvPicPr>
          <p:nvPr/>
        </p:nvPicPr>
        <p:blipFill>
          <a:blip r:embed="rId4"/>
          <a:srcRect t="571" r="143"/>
          <a:stretch>
            <a:fillRect/>
          </a:stretch>
        </p:blipFill>
        <p:spPr>
          <a:xfrm>
            <a:off x="3840480" y="3200400"/>
            <a:ext cx="1005840" cy="1001523"/>
          </a:xfrm>
          <a:prstGeom prst="rect">
            <a:avLst/>
          </a:prstGeom>
        </p:spPr>
      </p:pic>
      <p:pic>
        <p:nvPicPr>
          <p:cNvPr id="15" name="Picture 14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3703320" y="4892040"/>
            <a:ext cx="1234440" cy="31141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892040" y="2651760"/>
            <a:ext cx="82296" cy="2788920"/>
          </a:xfrm>
          <a:prstGeom prst="rect">
            <a:avLst/>
          </a:prstGeom>
          <a:solidFill>
            <a:srgbClr val="0B22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BANNERS E SINALIZAÇÃO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A mensagem precisa chegar de longe.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Ordem de leitura: mensagem principal, informação prática e assinatura. Parceiros ficam em faixa própria, com respiro.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Usar petróleo sólido sob informação crítica. Manter textos afastados de ilhós, canaletas, dobras e áreas de acabamento.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Para roll-up, respeitar a zona que entra na base. Para lona, conferir reforço, ilhós e sangria no gabarito da gráfica.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Dimensionar letras pela distância real de leitura. Testar uma faixa em escala 1:1; o fundo 1280 × 720 não é matriz para banner grande.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2468880"/>
            <a:ext cx="1645920" cy="3337560"/>
          </a:xfrm>
          <a:prstGeom prst="rect">
            <a:avLst/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1115568" y="2697480"/>
            <a:ext cx="1234440" cy="31141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97280" y="3383280"/>
            <a:ext cx="13258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1">
                <a:solidFill>
                  <a:srgbClr val="FFFFFF"/>
                </a:solidFill>
                <a:latin typeface="Montserrat"/>
              </a:defRPr>
            </a:pPr>
            <a:r>
              <a:t>GESTÃO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1">
                <a:solidFill>
                  <a:srgbClr val="FFFFFF"/>
                </a:solidFill>
                <a:latin typeface="Montserrat"/>
              </a:defRPr>
            </a:pPr>
            <a:r>
              <a:t>CONSCIENTE</a:t>
            </a:r>
          </a:p>
        </p:txBody>
      </p:sp>
      <p:pic>
        <p:nvPicPr>
          <p:cNvPr id="11" name="Picture 10" descr="simbolo-direcao.png"/>
          <p:cNvPicPr>
            <a:picLocks noChangeAspect="1"/>
          </p:cNvPicPr>
          <p:nvPr/>
        </p:nvPicPr>
        <p:blipFill>
          <a:blip r:embed="rId3"/>
          <a:srcRect t="571" r="143"/>
          <a:stretch>
            <a:fillRect/>
          </a:stretch>
        </p:blipFill>
        <p:spPr>
          <a:xfrm>
            <a:off x="1508760" y="4572000"/>
            <a:ext cx="731520" cy="7283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71800" y="3108960"/>
            <a:ext cx="23774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2300" b="1">
                <a:solidFill>
                  <a:srgbClr val="154456"/>
                </a:solidFill>
                <a:latin typeface="Montserrat"/>
              </a:defRPr>
            </a:pPr>
            <a:r>
              <a:t>Mensagem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2300" b="1">
                <a:solidFill>
                  <a:srgbClr val="154456"/>
                </a:solidFill>
                <a:latin typeface="Montserrat"/>
              </a:defRPr>
            </a:pPr>
            <a:r>
              <a:t>Informação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2300" b="1">
                <a:solidFill>
                  <a:srgbClr val="154456"/>
                </a:solidFill>
                <a:latin typeface="Montserrat"/>
              </a:defRPr>
            </a:pPr>
            <a:r>
              <a:t>Assinatura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1800" y="5120640"/>
            <a:ext cx="23774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200" b="0">
                <a:solidFill>
                  <a:srgbClr val="4D6872"/>
                </a:solidFill>
                <a:latin typeface="Montserrat"/>
              </a:defRPr>
            </a:pPr>
            <a:r>
              <a:t>Leitura à distância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POSTS E STORIES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Reconhecimento a cada publicação.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Feed proposto: 1080 × 1350 px, com margem interna de 64 px. Logo, título curto e um símbolo.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Stories: 1080 × 1920 px; ponto de partida seguro de 72 px laterais, 250 px no topo e 320 px na base. Conferir prévia na plataforma.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Carrossel: assunto na capa, um tópico por página e ação clara no encerramento.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Usar fotografia autorizada e contraste alto. Exportar em sRGB e testar legibilidade no celular antes de publicar.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2743200"/>
            <a:ext cx="2331720" cy="2907792"/>
          </a:xfrm>
          <a:prstGeom prst="rect">
            <a:avLst/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1143000" y="2999232"/>
            <a:ext cx="1051560" cy="2652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33856" y="3703320"/>
            <a:ext cx="18288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2000" b="1">
                <a:solidFill>
                  <a:srgbClr val="FFFFFF"/>
                </a:solidFill>
                <a:latin typeface="Montserrat"/>
              </a:defRPr>
            </a:pPr>
            <a:r>
              <a:t>GESTÃO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2000" b="1">
                <a:solidFill>
                  <a:srgbClr val="FFFFFF"/>
                </a:solidFill>
                <a:latin typeface="Montserrat"/>
              </a:defRPr>
            </a:pPr>
            <a:r>
              <a:t>CONSCIENTE</a:t>
            </a:r>
          </a:p>
        </p:txBody>
      </p:sp>
      <p:pic>
        <p:nvPicPr>
          <p:cNvPr id="11" name="Picture 10" descr="simbolo-direcao.png"/>
          <p:cNvPicPr>
            <a:picLocks noChangeAspect="1"/>
          </p:cNvPicPr>
          <p:nvPr/>
        </p:nvPicPr>
        <p:blipFill>
          <a:blip r:embed="rId3"/>
          <a:srcRect t="571" r="143"/>
          <a:stretch>
            <a:fillRect/>
          </a:stretch>
        </p:blipFill>
        <p:spPr>
          <a:xfrm>
            <a:off x="2221992" y="4754880"/>
            <a:ext cx="621792" cy="61912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520440" y="2514600"/>
            <a:ext cx="1627632" cy="2907792"/>
          </a:xfrm>
          <a:prstGeom prst="rect">
            <a:avLst/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3703320" y="2743200"/>
            <a:ext cx="1005840" cy="253741"/>
          </a:xfrm>
          <a:prstGeom prst="rect">
            <a:avLst/>
          </a:prstGeom>
        </p:spPr>
      </p:pic>
      <p:pic>
        <p:nvPicPr>
          <p:cNvPr id="14" name="Picture 13" descr="simbolo-conexao.png"/>
          <p:cNvPicPr>
            <a:picLocks noChangeAspect="1"/>
          </p:cNvPicPr>
          <p:nvPr/>
        </p:nvPicPr>
        <p:blipFill>
          <a:blip r:embed="rId4"/>
          <a:srcRect l="12286" t="12286" r="12286" b="12286"/>
          <a:stretch>
            <a:fillRect/>
          </a:stretch>
        </p:blipFill>
        <p:spPr>
          <a:xfrm>
            <a:off x="4160520" y="3182112"/>
            <a:ext cx="731520" cy="7315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03320" y="3867912"/>
            <a:ext cx="128016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400" b="1">
                <a:solidFill>
                  <a:srgbClr val="FFFFFF"/>
                </a:solidFill>
                <a:latin typeface="Montserrat"/>
              </a:defRPr>
            </a:pPr>
            <a:r>
              <a:t>Seu próximo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400" b="1">
                <a:solidFill>
                  <a:srgbClr val="FFFFFF"/>
                </a:solidFill>
                <a:latin typeface="Montserrat"/>
              </a:defRPr>
            </a:pPr>
            <a:r>
              <a:t>passo começa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400" b="1">
                <a:solidFill>
                  <a:srgbClr val="FFFFFF"/>
                </a:solidFill>
                <a:latin typeface="Montserrat"/>
              </a:defRPr>
            </a:pPr>
            <a:r>
              <a:t>com uma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400" b="1">
                <a:solidFill>
                  <a:srgbClr val="FFFFFF"/>
                </a:solidFill>
                <a:latin typeface="Montserrat"/>
              </a:defRPr>
            </a:pPr>
            <a:r>
              <a:t>conexão.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OUTRAS APLICAÇÕES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Do convite ao encontro.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Crachá: nome em destaque, identificação necessária e logo com respiro. Não expor dados sem necessidade.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Credenciamento: destino + direção em superfície sólida. Símbolos decorativos não substituem orientação funcional.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Backdrop: definir módulos e área de parceiros; testar enquadramento de fotografia para não cortar assinaturas.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Apresentações: uma ideia por slide, fundo sólido em conteúdo denso e textura em aberturas.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2743200"/>
            <a:ext cx="4480560" cy="2377440"/>
          </a:xfrm>
          <a:prstGeom prst="rect">
            <a:avLst/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1188720" y="3017520"/>
            <a:ext cx="1463040" cy="3690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88720" y="3749039"/>
            <a:ext cx="39319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2700" b="1">
                <a:solidFill>
                  <a:srgbClr val="FFFFFF"/>
                </a:solidFill>
                <a:latin typeface="Montserrat"/>
              </a:defRPr>
            </a:pPr>
            <a:r>
              <a:t>Credenciamento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4434840"/>
            <a:ext cx="39319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000" b="0">
                <a:solidFill>
                  <a:srgbClr val="E0EF00"/>
                </a:solidFill>
                <a:latin typeface="Montserrat"/>
              </a:defRPr>
            </a:pPr>
            <a: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USOS DA IDENTIDADE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O que preservar. O que evitar.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Preservar: proporção, orientação, transparência e cores dos três PNGs.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Evitar: deformar a logo, recortar seus elementos, aplicar sombra, mudar o preenchimento do círculo ou girar a seta.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Não aplicar logo branca sobre branco ou lima. Usar uma área azul de apoio quando o material for claro.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Usar apenas um símbolo dominante por face. Não usar os símbolos isolados como substitutos da marca.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2743200"/>
            <a:ext cx="4480560" cy="2377440"/>
          </a:xfrm>
          <a:prstGeom prst="rect">
            <a:avLst/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1188720" y="3017520"/>
            <a:ext cx="1463040" cy="3690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88720" y="3749039"/>
            <a:ext cx="39319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2700" b="1">
                <a:solidFill>
                  <a:srgbClr val="FFFFFF"/>
                </a:solidFill>
                <a:latin typeface="Montserrat"/>
              </a:defRPr>
            </a:pPr>
            <a:r>
              <a:t>Sempre inteira.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4434840"/>
            <a:ext cx="39319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500" b="0">
                <a:solidFill>
                  <a:srgbClr val="E0EF00"/>
                </a:solidFill>
                <a:latin typeface="Montserrat"/>
              </a:defRPr>
            </a:pPr>
            <a:r>
              <a:t>Preserve forma e proporção.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PACOTE DE PRODUÇÃO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Arquivos certos para cada destino.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PNG original: referência e aplicação raster, sempre com transparência preservada. Logo: área visível de 551 × 139 px dentro de arquivo 700 × 700 px.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A 300 ppi, a largura visível da logo corresponde a cerca de 4,7 cm; isso é diagnóstico de resolução, não regra universal de produção. Para ampliações, obter vetor oficial.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Símbolo circular: área visível de aproximadamente 528 × 528 px; direção: aproximadamente 699 × 696 px.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PowerPoint: textos e formas editáveis; logos e símbolos continuam sendo PNG. PPTX e templates são referências de composição, não matrizes prontas para fabricação.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65176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2400" b="1">
                <a:solidFill>
                  <a:srgbClr val="154456"/>
                </a:solidFill>
                <a:latin typeface="Montserrat"/>
              </a:defRPr>
            </a:pPr>
            <a:r>
              <a:t>PNG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48840" y="2743200"/>
            <a:ext cx="310896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400" b="0">
                <a:solidFill>
                  <a:srgbClr val="4D6872"/>
                </a:solidFill>
                <a:latin typeface="Montserrat"/>
              </a:defRPr>
            </a:pPr>
            <a:r>
              <a:t>Originais transparentes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33756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2400" b="1">
                <a:solidFill>
                  <a:srgbClr val="154456"/>
                </a:solidFill>
                <a:latin typeface="Montserrat"/>
              </a:defRPr>
            </a:pPr>
            <a:r>
              <a:t>PPTX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840" y="3429000"/>
            <a:ext cx="310896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400" b="0">
                <a:solidFill>
                  <a:srgbClr val="4D6872"/>
                </a:solidFill>
                <a:latin typeface="Montserrat"/>
              </a:defRPr>
            </a:pPr>
            <a:r>
              <a:t>Texto e formas editáveis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402336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2400" b="1">
                <a:solidFill>
                  <a:srgbClr val="154456"/>
                </a:solidFill>
                <a:latin typeface="Montserrat"/>
              </a:defRPr>
            </a:pPr>
            <a:r>
              <a:t>SVG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48840" y="4114800"/>
            <a:ext cx="310896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400" b="0">
                <a:solidFill>
                  <a:srgbClr val="4D6872"/>
                </a:solidFill>
                <a:latin typeface="Montserrat"/>
              </a:defRPr>
            </a:pPr>
            <a:r>
              <a:t>Composições com PNG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4709160"/>
            <a:ext cx="109728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2400" b="1">
                <a:solidFill>
                  <a:srgbClr val="154456"/>
                </a:solidFill>
                <a:latin typeface="Montserrat"/>
              </a:defRPr>
            </a:pPr>
            <a:r>
              <a:t>PDF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48840" y="4800600"/>
            <a:ext cx="310896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400" b="0">
                <a:solidFill>
                  <a:srgbClr val="4D6872"/>
                </a:solidFill>
                <a:latin typeface="Montserrat"/>
              </a:defRPr>
            </a:pPr>
            <a:r>
              <a:t>Manual para consulta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CHECKLIST DE PRODUÇÃO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Uma aprovação antes de cada lote.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Confirmar texto, dados, formato, medidas e quantidade.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Receber o gabarito e definir material, acabamento, método e número de cores.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Conferir proporção da marca, área segura, resolução e legibilidade.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Aprovar prova física ou peça-piloto no tamanho final.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Checar direitos de imagem, destino dos links e leitura do QR code.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Liberar a produção com versão e data registradas.</a:t>
            </a:r>
          </a:p>
        </p:txBody>
      </p:sp>
      <p:sp>
        <p:nvSpPr>
          <p:cNvPr id="8" name="Rectangle 7"/>
          <p:cNvSpPr/>
          <p:nvPr/>
        </p:nvSpPr>
        <p:spPr>
          <a:xfrm>
            <a:off x="960120" y="2697480"/>
            <a:ext cx="164592" cy="164592"/>
          </a:xfrm>
          <a:prstGeom prst="rect">
            <a:avLst/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80160" y="2624328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154456"/>
                </a:solidFill>
                <a:latin typeface="Montserrat"/>
              </a:defRPr>
            </a:pPr>
            <a:r>
              <a:t>Gabarito confirmado</a:t>
            </a:r>
          </a:p>
        </p:txBody>
      </p:sp>
      <p:sp>
        <p:nvSpPr>
          <p:cNvPr id="10" name="Rectangle 9"/>
          <p:cNvSpPr/>
          <p:nvPr/>
        </p:nvSpPr>
        <p:spPr>
          <a:xfrm>
            <a:off x="960120" y="3218688"/>
            <a:ext cx="164592" cy="164592"/>
          </a:xfrm>
          <a:prstGeom prst="rect">
            <a:avLst/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280160" y="3145536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154456"/>
                </a:solidFill>
                <a:latin typeface="Montserrat"/>
              </a:defRPr>
            </a:pPr>
            <a:r>
              <a:t>Arquivo conferido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0120" y="3739896"/>
            <a:ext cx="164592" cy="164592"/>
          </a:xfrm>
          <a:prstGeom prst="rect">
            <a:avLst/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280160" y="3666744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154456"/>
                </a:solidFill>
                <a:latin typeface="Montserrat"/>
              </a:defRPr>
            </a:pPr>
            <a:r>
              <a:t>Cor testada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60120" y="4261104"/>
            <a:ext cx="164592" cy="164592"/>
          </a:xfrm>
          <a:prstGeom prst="rect">
            <a:avLst/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280160" y="4187952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154456"/>
                </a:solidFill>
                <a:latin typeface="Montserrat"/>
              </a:defRPr>
            </a:pPr>
            <a:r>
              <a:t>Peça-piloto aprovada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60120" y="4782312"/>
            <a:ext cx="164592" cy="164592"/>
          </a:xfrm>
          <a:prstGeom prst="rect">
            <a:avLst/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280160" y="4709160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154456"/>
                </a:solidFill>
                <a:latin typeface="Montserrat"/>
              </a:defRPr>
            </a:pPr>
            <a:r>
              <a:t>Versão registrada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48640" y="320040"/>
            <a:ext cx="1783080" cy="59436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731520" y="438912"/>
            <a:ext cx="1417320" cy="357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484632"/>
            <a:ext cx="51663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4D6872"/>
                </a:solidFill>
                <a:latin typeface="Montserrat"/>
              </a:defRPr>
            </a:pPr>
            <a:r>
              <a:t>MANUAL DA MARCA  /  VOZ DA MARCA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43000"/>
            <a:ext cx="1097280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100" b="1">
                <a:solidFill>
                  <a:srgbClr val="154456"/>
                </a:solidFill>
                <a:latin typeface="Montserrat"/>
              </a:defRPr>
            </a:pPr>
            <a:r>
              <a:t>Falar perto. Criar com intenção.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212848"/>
            <a:ext cx="5120640" cy="3767328"/>
          </a:xfrm>
          <a:prstGeom prst="roundRect">
            <a:avLst>
              <a:gd name="adj" fmla="val 7000"/>
            </a:avLst>
          </a:prstGeom>
          <a:solidFill>
            <a:srgbClr val="F2F6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126480" y="2240280"/>
            <a:ext cx="5394960" cy="3931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Preferir frases curtas, verbos ativos e chamadas concretas: Confira a programação; Conecte ideias; Fortaleça seu negócio.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Evitar jargões, informações sem confirmação e promessas de resultado garantido.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Referência de contexto: conectacnpjotas.com, consultado em 30/10/2026. O site apresenta um evento de empreendedorismo, cultura e inovação em Ibirité.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4D6872"/>
                </a:solidFill>
                <a:latin typeface="Montserrat"/>
              </a:defRPr>
            </a:pPr>
            <a:r>
              <a:t>A identidade deste manual segue as imagens e decisões fornecidas pelo usuário; o site não substitui esses ativos.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514600"/>
            <a:ext cx="4572000" cy="3017520"/>
          </a:xfrm>
          <a:prstGeom prst="roundRect">
            <a:avLst>
              <a:gd name="adj" fmla="val 7000"/>
            </a:avLst>
          </a:prstGeom>
          <a:solidFill>
            <a:srgbClr val="154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conecta.png"/>
          <p:cNvPicPr>
            <a:picLocks noChangeAspect="1"/>
          </p:cNvPicPr>
          <p:nvPr/>
        </p:nvPicPr>
        <p:blipFill>
          <a:blip r:embed="rId2"/>
          <a:srcRect l="7429" t="36143" r="13857" b="44000"/>
          <a:stretch>
            <a:fillRect/>
          </a:stretch>
        </p:blipFill>
        <p:spPr>
          <a:xfrm>
            <a:off x="1188720" y="2788920"/>
            <a:ext cx="1463040" cy="3690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88720" y="3474720"/>
            <a:ext cx="27432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3200" b="1">
                <a:solidFill>
                  <a:srgbClr val="FFFFFF"/>
                </a:solidFill>
                <a:latin typeface="Montserrat"/>
              </a:defRPr>
            </a:pPr>
            <a:r>
              <a:t>Criar.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3200" b="1">
                <a:solidFill>
                  <a:srgbClr val="FFFFFF"/>
                </a:solidFill>
                <a:latin typeface="Montserrat"/>
              </a:defRPr>
            </a:pPr>
            <a:r>
              <a:t>Conectar.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3200" b="1">
                <a:solidFill>
                  <a:srgbClr val="FFFFFF"/>
                </a:solidFill>
                <a:latin typeface="Montserrat"/>
              </a:defRPr>
            </a:pPr>
            <a:r>
              <a:t>Produzir.</a:t>
            </a:r>
          </a:p>
        </p:txBody>
      </p:sp>
      <p:pic>
        <p:nvPicPr>
          <p:cNvPr id="11" name="Picture 10" descr="simbolo-direcao.png"/>
          <p:cNvPicPr>
            <a:picLocks noChangeAspect="1"/>
          </p:cNvPicPr>
          <p:nvPr/>
        </p:nvPicPr>
        <p:blipFill>
          <a:blip r:embed="rId3"/>
          <a:srcRect t="571" r="143"/>
          <a:stretch>
            <a:fillRect/>
          </a:stretch>
        </p:blipFill>
        <p:spPr>
          <a:xfrm>
            <a:off x="4023360" y="4251960"/>
            <a:ext cx="1005840" cy="100152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4D6872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154456"/>
                </a:solidFill>
                <a:latin typeface="Montserrat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445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undo-ofici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-conecta.png"/>
          <p:cNvPicPr>
            <a:picLocks noChangeAspect="1"/>
          </p:cNvPicPr>
          <p:nvPr/>
        </p:nvPicPr>
        <p:blipFill>
          <a:blip r:embed="rId3"/>
          <a:srcRect l="7429" t="36143" r="13857" b="44000"/>
          <a:stretch>
            <a:fillRect/>
          </a:stretch>
        </p:blipFill>
        <p:spPr>
          <a:xfrm>
            <a:off x="640080" y="502920"/>
            <a:ext cx="1920240" cy="4844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828800"/>
            <a:ext cx="7132320" cy="2011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4800" b="1">
                <a:solidFill>
                  <a:srgbClr val="FFFFFF"/>
                </a:solidFill>
                <a:latin typeface="Montserrat"/>
              </a:defRPr>
            </a:pPr>
            <a:r>
              <a:t>Uma identidade para criar juntos.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977639"/>
            <a:ext cx="6400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2000" b="0">
                <a:solidFill>
                  <a:srgbClr val="E0EF00"/>
                </a:solidFill>
                <a:latin typeface="Montserrat"/>
              </a:defRPr>
            </a:pPr>
            <a:r>
              <a:t>Manual da marca · Versão 2.0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754880"/>
            <a:ext cx="68580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FFFFFF"/>
                </a:solidFill>
                <a:latin typeface="Montserrat"/>
              </a:defRPr>
            </a:pPr>
            <a:r>
              <a:t>Logo, símbolos, cores e Montserrat formam o ponto de partida.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FFFFFF"/>
                </a:solidFill>
                <a:latin typeface="Montserrat"/>
              </a:defRPr>
            </a:pPr>
            <a:r>
              <a:t>As aplicações são propostas visuais: confirmar gabaritos, arte vetorial e provas antes da fabricação.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FFFFFF"/>
                </a:solidFill>
                <a:latin typeface="Montserrat"/>
              </a:defRPr>
            </a:pPr>
            <a:r>
              <a:t>Manter o manual, os templates e os arquivos da marca na mesma versão.</a:t>
            </a:r>
          </a:p>
          <a:p>
            <a:pPr>
              <a:lnSpc>
                <a:spcPct val="118000"/>
              </a:lnSpc>
              <a:spcAft>
                <a:spcPts val="800"/>
              </a:spcAft>
              <a:defRPr sz="1600" b="0">
                <a:solidFill>
                  <a:srgbClr val="FFFFFF"/>
                </a:solidFill>
                <a:latin typeface="Montserrat"/>
              </a:defRPr>
            </a:pPr>
            <a:r>
              <a:t>Conecta Cnpjotas · Outubro de 2026</a:t>
            </a:r>
          </a:p>
        </p:txBody>
      </p:sp>
      <p:pic>
        <p:nvPicPr>
          <p:cNvPr id="7" name="Picture 6" descr="simbolo-conexao.png"/>
          <p:cNvPicPr>
            <a:picLocks noChangeAspect="1"/>
          </p:cNvPicPr>
          <p:nvPr/>
        </p:nvPicPr>
        <p:blipFill>
          <a:blip r:embed="rId4"/>
          <a:srcRect l="12286" t="12286" r="12286" b="12286"/>
          <a:stretch>
            <a:fillRect/>
          </a:stretch>
        </p:blipFill>
        <p:spPr>
          <a:xfrm>
            <a:off x="8321040" y="1325880"/>
            <a:ext cx="2743200" cy="2743200"/>
          </a:xfrm>
          <a:prstGeom prst="rect">
            <a:avLst/>
          </a:prstGeom>
        </p:spPr>
      </p:pic>
      <p:pic>
        <p:nvPicPr>
          <p:cNvPr id="8" name="Picture 7" descr="simbolo-direcao.png"/>
          <p:cNvPicPr>
            <a:picLocks noChangeAspect="1"/>
          </p:cNvPicPr>
          <p:nvPr/>
        </p:nvPicPr>
        <p:blipFill>
          <a:blip r:embed="rId5"/>
          <a:srcRect t="571" r="143"/>
          <a:stretch>
            <a:fillRect/>
          </a:stretch>
        </p:blipFill>
        <p:spPr>
          <a:xfrm>
            <a:off x="9692640" y="4069080"/>
            <a:ext cx="1463040" cy="14567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" y="6510528"/>
            <a:ext cx="8229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800" b="0">
                <a:solidFill>
                  <a:srgbClr val="FFFFFF"/>
                </a:solidFill>
                <a:latin typeface="Montserrat"/>
              </a:defRPr>
            </a:pPr>
            <a:r>
              <a:t>CONECTA CNPJOTAS  ·  MANUAL DA MARCA 2.0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64240" y="6473952"/>
            <a:ext cx="5029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8000"/>
              </a:lnSpc>
              <a:spcAft>
                <a:spcPts val="800"/>
              </a:spcAft>
              <a:defRPr sz="1000" b="0">
                <a:solidFill>
                  <a:srgbClr val="E0EF00"/>
                </a:solidFill>
                <a:latin typeface="Montserrat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Conecta Cnpjotas — Manual da marca</dc:title>
  <dc:subject>Identidade e aplicações em camisas, brindes, banners e posts</dc:subject>
  <dc:creator>Conecta Cnpjotas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cp:version>2.0</cp:version>
</cp:coreProperties>
</file>